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97" r:id="rId2"/>
    <p:sldId id="284" r:id="rId3"/>
    <p:sldId id="302" r:id="rId4"/>
    <p:sldId id="269" r:id="rId5"/>
    <p:sldId id="307" r:id="rId6"/>
    <p:sldId id="303" r:id="rId7"/>
    <p:sldId id="305" r:id="rId8"/>
    <p:sldId id="328" r:id="rId9"/>
    <p:sldId id="329" r:id="rId10"/>
    <p:sldId id="330" r:id="rId11"/>
    <p:sldId id="323" r:id="rId12"/>
    <p:sldId id="308" r:id="rId13"/>
    <p:sldId id="304" r:id="rId14"/>
    <p:sldId id="306" r:id="rId15"/>
    <p:sldId id="322" r:id="rId16"/>
    <p:sldId id="324" r:id="rId17"/>
    <p:sldId id="340" r:id="rId18"/>
    <p:sldId id="326" r:id="rId19"/>
    <p:sldId id="331" r:id="rId20"/>
    <p:sldId id="336" r:id="rId21"/>
    <p:sldId id="313" r:id="rId22"/>
    <p:sldId id="315" r:id="rId23"/>
    <p:sldId id="332" r:id="rId24"/>
    <p:sldId id="333" r:id="rId25"/>
    <p:sldId id="309" r:id="rId26"/>
    <p:sldId id="317" r:id="rId27"/>
    <p:sldId id="337" r:id="rId28"/>
    <p:sldId id="338" r:id="rId29"/>
    <p:sldId id="334" r:id="rId30"/>
    <p:sldId id="310" r:id="rId31"/>
    <p:sldId id="319" r:id="rId32"/>
    <p:sldId id="311" r:id="rId33"/>
    <p:sldId id="320" r:id="rId34"/>
    <p:sldId id="292" r:id="rId35"/>
    <p:sldId id="327" r:id="rId36"/>
    <p:sldId id="312" r:id="rId37"/>
    <p:sldId id="270" r:id="rId38"/>
    <p:sldId id="271" r:id="rId39"/>
    <p:sldId id="285" r:id="rId40"/>
    <p:sldId id="275" r:id="rId41"/>
    <p:sldId id="301" r:id="rId42"/>
    <p:sldId id="276" r:id="rId43"/>
    <p:sldId id="289" r:id="rId44"/>
    <p:sldId id="272" r:id="rId45"/>
    <p:sldId id="286" r:id="rId46"/>
    <p:sldId id="273" r:id="rId47"/>
    <p:sldId id="283" r:id="rId48"/>
    <p:sldId id="282" r:id="rId49"/>
    <p:sldId id="274" r:id="rId50"/>
    <p:sldId id="287" r:id="rId51"/>
    <p:sldId id="280" r:id="rId52"/>
    <p:sldId id="277" r:id="rId53"/>
    <p:sldId id="279" r:id="rId54"/>
    <p:sldId id="278" r:id="rId55"/>
  </p:sldIdLst>
  <p:sldSz cx="9144000" cy="6858000" type="screen4x3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1A171B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 varScale="1">
        <p:scale>
          <a:sx n="70" d="100"/>
          <a:sy n="70" d="100"/>
        </p:scale>
        <p:origin x="-492" y="-108"/>
      </p:cViewPr>
      <p:guideLst>
        <p:guide orient="horz" pos="799"/>
        <p:guide pos="521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658AB8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B2C5D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518144"/>
        <c:axId val="39269504"/>
      </c:barChart>
      <c:catAx>
        <c:axId val="38518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9269504"/>
        <c:crosses val="autoZero"/>
        <c:auto val="1"/>
        <c:lblAlgn val="ctr"/>
        <c:lblOffset val="100"/>
        <c:noMultiLvlLbl val="0"/>
      </c:catAx>
      <c:valAx>
        <c:axId val="39269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51814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rgbClr val="3F6DA6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658AB8"/>
              </a:solidFill>
            </c:spPr>
          </c:dPt>
          <c:dPt>
            <c:idx val="2"/>
            <c:bubble3D val="0"/>
            <c:spPr>
              <a:solidFill>
                <a:srgbClr val="8CA7CA"/>
              </a:solidFill>
            </c:spPr>
          </c:dPt>
          <c:dPt>
            <c:idx val="3"/>
            <c:bubble3D val="0"/>
            <c:spPr>
              <a:solidFill>
                <a:srgbClr val="B2C5DB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3F6DA6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48E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A6A51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549184"/>
        <c:axId val="39555072"/>
      </c:barChart>
      <c:catAx>
        <c:axId val="39549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9555072"/>
        <c:crosses val="autoZero"/>
        <c:auto val="1"/>
        <c:lblAlgn val="ctr"/>
        <c:lblOffset val="100"/>
        <c:noMultiLvlLbl val="0"/>
      </c:catAx>
      <c:valAx>
        <c:axId val="395550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954918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5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15.08.2013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15.08.2013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727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044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8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3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456739" y="436563"/>
            <a:ext cx="5764212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456739" y="442913"/>
            <a:ext cx="5764212" cy="579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</p:spPr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8207375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69339"/>
            <a:ext cx="40386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79736"/>
            <a:ext cx="4040188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82764"/>
            <a:ext cx="4040188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79736"/>
            <a:ext cx="4041775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82764"/>
            <a:ext cx="4041775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4644009" y="1276350"/>
            <a:ext cx="4031680" cy="47424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402" y="318"/>
            <a:ext cx="9169401" cy="7060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7843837" cy="22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31321" y="3698238"/>
            <a:ext cx="7843837" cy="22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4820" y="117465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635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Presentation</a:t>
            </a:r>
            <a:r>
              <a:rPr lang="de-CH" dirty="0" smtClean="0"/>
              <a:t> Writer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Renato </a:t>
            </a:r>
            <a:r>
              <a:rPr lang="de-CH" dirty="0" err="1" smtClean="0"/>
              <a:t>Bosshart</a:t>
            </a:r>
            <a:r>
              <a:rPr lang="de-CH" dirty="0" smtClean="0"/>
              <a:t>, Josua Schmid</a:t>
            </a:r>
          </a:p>
          <a:p>
            <a:r>
              <a:rPr lang="de-CH" dirty="0" smtClean="0"/>
              <a:t>Institut für Software</a:t>
            </a:r>
          </a:p>
          <a:p>
            <a:r>
              <a:rPr lang="de-CH" dirty="0" smtClean="0"/>
              <a:t>Rapperswil, 16. August 2013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 smtClean="0"/>
              <a:t>Präsentation</a:t>
            </a:r>
            <a:r>
              <a:rPr lang="fr-CH" dirty="0" smtClean="0"/>
              <a:t> </a:t>
            </a:r>
            <a:r>
              <a:rPr lang="fr-CH" dirty="0" err="1" smtClean="0"/>
              <a:t>Bachelorarbeit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 smtClean="0"/>
              <a:t>Ein</a:t>
            </a:r>
            <a:r>
              <a:rPr lang="fr-CH" dirty="0" smtClean="0"/>
              <a:t> virtuelles </a:t>
            </a:r>
            <a:r>
              <a:rPr lang="fr-CH" dirty="0" err="1" smtClean="0"/>
              <a:t>Whiteboard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04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Rücktransformation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E:\hsr\FS13\BA\magic-whiteboard\Dokumentation\Bilder\Camera\Transformation\backtransformed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38627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End </a:t>
            </a:r>
            <a:r>
              <a:rPr lang="de-CH" dirty="0" err="1" smtClean="0"/>
              <a:t>of</a:t>
            </a:r>
            <a:r>
              <a:rPr lang="de-CH" dirty="0" smtClean="0"/>
              <a:t> Elaboration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Technologien</a:t>
            </a:r>
          </a:p>
          <a:p>
            <a:pPr lvl="1"/>
            <a:r>
              <a:rPr lang="de-CH" dirty="0"/>
              <a:t>.</a:t>
            </a:r>
            <a:r>
              <a:rPr lang="de-CH" dirty="0" smtClean="0"/>
              <a:t>NET </a:t>
            </a:r>
            <a:r>
              <a:rPr lang="de-CH" dirty="0"/>
              <a:t>wegen Möglichkeiten und Einfachheit</a:t>
            </a:r>
          </a:p>
          <a:p>
            <a:pPr lvl="1"/>
            <a:r>
              <a:rPr lang="de-CH" dirty="0" err="1" smtClean="0"/>
              <a:t>AForge</a:t>
            </a:r>
            <a:r>
              <a:rPr lang="de-CH" dirty="0" smtClean="0"/>
              <a:t> </a:t>
            </a:r>
            <a:r>
              <a:rPr lang="de-CH" dirty="0"/>
              <a:t>wegen Dokumentation</a:t>
            </a:r>
          </a:p>
          <a:p>
            <a:pPr lvl="1"/>
            <a:r>
              <a:rPr lang="de-CH" dirty="0"/>
              <a:t>Performance war kein wichtiges Kriterium</a:t>
            </a:r>
          </a:p>
          <a:p>
            <a:r>
              <a:rPr lang="de-CH" dirty="0"/>
              <a:t>Hardware</a:t>
            </a:r>
          </a:p>
          <a:p>
            <a:pPr lvl="1"/>
            <a:r>
              <a:rPr lang="de-CH" dirty="0"/>
              <a:t>Nutzung vorhandener Geräte</a:t>
            </a:r>
          </a:p>
          <a:p>
            <a:pPr lvl="1"/>
            <a:r>
              <a:rPr lang="de-CH" dirty="0"/>
              <a:t>Sichtbares Licht mit weisser </a:t>
            </a:r>
            <a:r>
              <a:rPr lang="de-CH" dirty="0" smtClean="0"/>
              <a:t>LED</a:t>
            </a:r>
          </a:p>
          <a:p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Diverse </a:t>
            </a:r>
            <a:r>
              <a:rPr lang="de-CH" dirty="0"/>
              <a:t>Versuche für </a:t>
            </a:r>
            <a:r>
              <a:rPr lang="de-CH" dirty="0" smtClean="0"/>
              <a:t>Kalibrierung </a:t>
            </a:r>
            <a:r>
              <a:rPr lang="de-CH" dirty="0"/>
              <a:t>und Erkennung</a:t>
            </a:r>
          </a:p>
          <a:p>
            <a:pPr lvl="1"/>
            <a:r>
              <a:rPr lang="de-CH" dirty="0"/>
              <a:t>Mapping von Bildkoordinaten zu </a:t>
            </a:r>
            <a:r>
              <a:rPr lang="de-CH" dirty="0" smtClean="0"/>
              <a:t>Ursprungkoordinaten</a:t>
            </a:r>
            <a:endParaRPr lang="de-CH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37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Transformation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Kalibrieren</a:t>
            </a:r>
          </a:p>
          <a:p>
            <a:r>
              <a:rPr lang="de-CH" dirty="0" smtClean="0"/>
              <a:t>Stift finden</a:t>
            </a:r>
          </a:p>
          <a:p>
            <a:r>
              <a:rPr lang="de-CH" dirty="0" smtClean="0"/>
              <a:t>Stiftposition weiterverwenden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Rekalibrieren</a:t>
            </a:r>
            <a:r>
              <a:rPr lang="de-CH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7" name="Gekrümmte Verbindung 6"/>
          <p:cNvCxnSpPr/>
          <p:nvPr/>
        </p:nvCxnSpPr>
        <p:spPr>
          <a:xfrm rot="10800000">
            <a:off x="3635896" y="1822324"/>
            <a:ext cx="720080" cy="432048"/>
          </a:xfrm>
          <a:prstGeom prst="curvedConnector3">
            <a:avLst>
              <a:gd name="adj1" fmla="val -56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/>
          <p:cNvCxnSpPr/>
          <p:nvPr/>
        </p:nvCxnSpPr>
        <p:spPr>
          <a:xfrm>
            <a:off x="251520" y="1822324"/>
            <a:ext cx="447195" cy="432048"/>
          </a:xfrm>
          <a:prstGeom prst="curvedConnector3">
            <a:avLst>
              <a:gd name="adj1" fmla="val -308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Belichtungskorrektur der Webcam bereitet Probleme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7737"/>
            <a:ext cx="2767731" cy="207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60413"/>
            <a:ext cx="2771800" cy="2078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1697736"/>
            <a:ext cx="5522033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Lösung durch Verwendung von Bildern mit gleicher Helligkeitsverteilung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1863107"/>
            <a:ext cx="2735698" cy="20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3914881"/>
            <a:ext cx="2747093" cy="20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1863107"/>
            <a:ext cx="5482792" cy="41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Referenzpunkte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Ansätze</a:t>
            </a:r>
          </a:p>
          <a:p>
            <a:pPr lvl="1"/>
            <a:r>
              <a:rPr lang="de-CH" dirty="0" smtClean="0"/>
              <a:t>Zufällige Rechtecke</a:t>
            </a:r>
          </a:p>
          <a:p>
            <a:pPr lvl="1"/>
            <a:r>
              <a:rPr lang="de-CH" dirty="0" smtClean="0"/>
              <a:t>Regelmässige Rechtecke</a:t>
            </a:r>
          </a:p>
          <a:p>
            <a:pPr lvl="1"/>
            <a:r>
              <a:rPr lang="de-CH" dirty="0" smtClean="0"/>
              <a:t>K-</a:t>
            </a:r>
            <a:r>
              <a:rPr lang="de-CH" dirty="0" err="1" smtClean="0"/>
              <a:t>Means</a:t>
            </a:r>
            <a:r>
              <a:rPr lang="de-CH" dirty="0" smtClean="0"/>
              <a:t> Clustering</a:t>
            </a:r>
          </a:p>
          <a:p>
            <a:pPr lvl="1"/>
            <a:r>
              <a:rPr lang="de-CH" dirty="0" smtClean="0"/>
              <a:t>Rekursive Iteration</a:t>
            </a:r>
          </a:p>
          <a:p>
            <a:r>
              <a:rPr lang="de-CH" dirty="0" smtClean="0"/>
              <a:t>Probleme</a:t>
            </a:r>
          </a:p>
          <a:p>
            <a:pPr lvl="1"/>
            <a:r>
              <a:rPr lang="de-CH" dirty="0" smtClean="0"/>
              <a:t>Ganze Muster zu erkennen ist schwierig</a:t>
            </a:r>
          </a:p>
          <a:p>
            <a:pPr lvl="1"/>
            <a:r>
              <a:rPr lang="de-CH" dirty="0" smtClean="0"/>
              <a:t>Fehlerkennungen führen zu gravierenden Fehlern </a:t>
            </a:r>
            <a:r>
              <a:rPr lang="de-CH" dirty="0"/>
              <a:t>bei </a:t>
            </a:r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Je </a:t>
            </a:r>
            <a:r>
              <a:rPr lang="de-CH" dirty="0"/>
              <a:t>nach Verfahren kann die Analyse sehr rechenintensiv sein</a:t>
            </a:r>
            <a:r>
              <a:rPr lang="de-CH" dirty="0" smtClean="0"/>
              <a:t>.</a:t>
            </a:r>
          </a:p>
          <a:p>
            <a:pPr lvl="1"/>
            <a:r>
              <a:rPr lang="de-CH" dirty="0" smtClean="0"/>
              <a:t>Zeichnen und Erkennen des Bildes dauert bis zu 500ms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50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Koordinaten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Ansätze für Koordinatentransformation</a:t>
            </a:r>
          </a:p>
          <a:p>
            <a:pPr lvl="1"/>
            <a:r>
              <a:rPr lang="de-CH" dirty="0"/>
              <a:t>Linear</a:t>
            </a:r>
          </a:p>
          <a:p>
            <a:pPr lvl="1"/>
            <a:r>
              <a:rPr lang="de-CH" dirty="0"/>
              <a:t>Baryzentrisch</a:t>
            </a:r>
          </a:p>
          <a:p>
            <a:pPr lvl="1"/>
            <a:r>
              <a:rPr lang="de-CH" dirty="0"/>
              <a:t>Homogen</a:t>
            </a:r>
          </a:p>
          <a:p>
            <a:pPr lvl="1"/>
            <a:r>
              <a:rPr lang="de-CH" dirty="0"/>
              <a:t>2D </a:t>
            </a:r>
            <a:r>
              <a:rPr lang="de-CH" dirty="0" smtClean="0"/>
              <a:t>Integralansatz</a:t>
            </a:r>
          </a:p>
          <a:p>
            <a:pPr lvl="1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4" y="3068960"/>
            <a:ext cx="521156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2D-Ansatz per Integral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Diagramme\Mathematik\2d-ansatz-lochkamera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0728"/>
            <a:ext cx="5074194" cy="4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hsr\FS13\BA\magic-whiteboard\Dokumentation\Präsentation\2d-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4700591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hsr\FS13\BA\magic-whiteboard\Dokumentation\Präsentation\2d-integral-umgekeh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91432"/>
            <a:ext cx="2905531" cy="51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4391719" cy="3209134"/>
          </a:xfrm>
        </p:spPr>
        <p:txBody>
          <a:bodyPr/>
          <a:lstStyle/>
          <a:p>
            <a:r>
              <a:rPr lang="en-US" dirty="0" err="1" smtClean="0"/>
              <a:t>Linearer</a:t>
            </a:r>
            <a:r>
              <a:rPr lang="en-US" dirty="0" smtClean="0"/>
              <a:t> </a:t>
            </a:r>
            <a:r>
              <a:rPr lang="en-US" dirty="0" err="1" smtClean="0"/>
              <a:t>Ansatz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Abbildung</a:t>
            </a:r>
            <a:r>
              <a:rPr lang="en-US" dirty="0" smtClean="0"/>
              <a:t> der Y-</a:t>
            </a:r>
            <a:r>
              <a:rPr lang="en-US" dirty="0" err="1" smtClean="0"/>
              <a:t>Koordinaten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 smtClean="0"/>
              <a:t>Bachelorarbeit, </a:t>
            </a:r>
            <a:r>
              <a:rPr lang="de-CH" dirty="0" err="1" smtClean="0"/>
              <a:t>PresentationWriter</a:t>
            </a:r>
            <a:r>
              <a:rPr lang="de-CH" dirty="0" smtClean="0"/>
              <a:t>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7" y="1977979"/>
            <a:ext cx="5884137" cy="379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86" y="4581128"/>
            <a:ext cx="850227" cy="10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1653451"/>
            <a:ext cx="3790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61917" y="1166813"/>
            <a:ext cx="345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/>
              <a:t>zuerst</a:t>
            </a:r>
            <a:r>
              <a:rPr lang="en-US" dirty="0"/>
              <a:t> Beamer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Kamera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US" dirty="0" smtClean="0">
              <a:sym typeface="Wingdings" pitchFamily="2" charset="2"/>
            </a:endParaRPr>
          </a:p>
          <a:p>
            <a:pPr marL="285750" lvl="1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 smtClean="0">
                <a:sym typeface="Wingdings" pitchFamily="2" charset="2"/>
              </a:rPr>
              <a:t>dann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Kamera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smtClean="0">
                <a:sym typeface="Wingdings" pitchFamily="2" charset="2"/>
              </a:rPr>
              <a:t>Beamer</a:t>
            </a:r>
            <a:endParaRPr lang="de-CH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2817015"/>
            <a:ext cx="28384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Simulierte Genauigkeit des 2D-Ansatzes</a:t>
            </a:r>
          </a:p>
          <a:p>
            <a:pPr lvl="1"/>
            <a:r>
              <a:rPr lang="de-CH" dirty="0" smtClean="0"/>
              <a:t>Mit baryzentrischem Korrekturfaktor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2" descr="E:\hsr\FS13\BA\magic-whiteboard\Dokumentation\Diagramme\Mathematik\quadratische-berechnung-mit-bar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7259"/>
            <a:ext cx="7762084" cy="39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Eigenschaften des Stiftes</a:t>
            </a:r>
          </a:p>
          <a:p>
            <a:pPr lvl="1"/>
            <a:r>
              <a:rPr lang="de-CH" dirty="0" smtClean="0"/>
              <a:t>Optisches Licht</a:t>
            </a:r>
          </a:p>
          <a:p>
            <a:pPr lvl="1"/>
            <a:r>
              <a:rPr lang="de-CH" dirty="0" smtClean="0"/>
              <a:t>Hell</a:t>
            </a:r>
          </a:p>
          <a:p>
            <a:r>
              <a:rPr lang="de-CH" dirty="0" smtClean="0"/>
              <a:t>Differenzbilder</a:t>
            </a:r>
          </a:p>
          <a:p>
            <a:pPr lvl="1"/>
            <a:r>
              <a:rPr lang="de-CH" dirty="0" smtClean="0"/>
              <a:t>Bewegungsinterpolation</a:t>
            </a:r>
          </a:p>
          <a:p>
            <a:pPr lvl="1"/>
            <a:r>
              <a:rPr lang="de-CH" dirty="0" smtClean="0"/>
              <a:t>Fehlertoleranz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146" name="Picture 2" descr="E:\hsr\FS13\BA\magic-whiteboard\Dokumentation\Bilder\PenTracking\LightPoints\one-blob\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0712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hsr\FS13\BA\magic-whiteboard\Dokumentation\Bilder\PenTracking\LightPoints\one-blob\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67279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hsr\FS13\BA\magic-whiteboard\Dokumentation\Bilder\PenTracking\LightPoints\timed-position\fram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0" y="3562203"/>
            <a:ext cx="2164548" cy="21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43608" y="5357419"/>
            <a:ext cx="115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1. Frame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779912" y="5357419"/>
            <a:ext cx="12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2. Frame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516216" y="5357419"/>
            <a:ext cx="20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750" b="1" dirty="0" smtClean="0">
                <a:solidFill>
                  <a:schemeClr val="bg1"/>
                </a:solidFill>
              </a:rPr>
              <a:t>Differenzbild</a:t>
            </a:r>
          </a:p>
        </p:txBody>
      </p:sp>
    </p:spTree>
    <p:extLst>
      <p:ext uri="{BB962C8B-B14F-4D97-AF65-F5344CB8AC3E}">
        <p14:creationId xmlns:p14="http://schemas.microsoft.com/office/powerpoint/2010/main" val="512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Optimierung der Leistung</a:t>
            </a:r>
          </a:p>
          <a:p>
            <a:pPr lvl="1"/>
            <a:r>
              <a:rPr lang="de-CH" dirty="0" smtClean="0"/>
              <a:t>Gezielt Suchen</a:t>
            </a:r>
          </a:p>
          <a:p>
            <a:pPr lvl="1"/>
            <a:r>
              <a:rPr lang="de-CH" dirty="0" smtClean="0"/>
              <a:t>Threading</a:t>
            </a:r>
          </a:p>
          <a:p>
            <a:pPr lvl="1"/>
            <a:r>
              <a:rPr lang="de-CH" dirty="0" smtClean="0"/>
              <a:t>Keine Differenzbilder</a:t>
            </a:r>
          </a:p>
          <a:p>
            <a:pPr lvl="2"/>
            <a:r>
              <a:rPr lang="de-CH" dirty="0" smtClean="0"/>
              <a:t>Nachteil:	Instabiler</a:t>
            </a:r>
          </a:p>
          <a:p>
            <a:pPr lvl="2"/>
            <a:r>
              <a:rPr lang="de-CH" dirty="0" smtClean="0"/>
              <a:t>Vorteil:	Stillstehender Stift auch erkennbar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87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Domain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195" name="Picture 3" descr="E:\hsr\FS13\BA\magic-whiteboard\Dokumentation\Diagramme\Software\PresWriterPackages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3118"/>
            <a:ext cx="6768752" cy="455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548681"/>
            <a:ext cx="1907704" cy="483022"/>
          </a:xfrm>
        </p:spPr>
        <p:txBody>
          <a:bodyPr/>
          <a:lstStyle/>
          <a:p>
            <a:r>
              <a:rPr lang="de-CH" dirty="0" smtClean="0"/>
              <a:t>Sequenz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-108520" y="5944101"/>
            <a:ext cx="93610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218" name="Picture 2" descr="E:\hsr\FS13\BA\magic-whiteboard\Dokumentation\Diagramme\Software\SS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234"/>
            <a:ext cx="5544616" cy="663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3116" y="1340768"/>
            <a:ext cx="142454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Visualisierer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90104" y="1340768"/>
            <a:ext cx="1226272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Kamera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116" y="2623806"/>
            <a:ext cx="143837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Kalibrierer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01600" y="2632317"/>
            <a:ext cx="121486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Tracker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2303" y="4118278"/>
            <a:ext cx="163448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Ergebnis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Messungen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mtClean="0"/>
              <a:t>2D Integral-Ansatz</a:t>
            </a:r>
            <a:r>
              <a:rPr lang="de-CH" dirty="0" smtClean="0"/>
              <a:t>: Genauigkeit bei 0°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45" name="Picture 5" descr="E:\hsr\FS13\BA\magic-whiteboard\Dokumentation\Statistiken\Genauigkeit\foundpoints-integral-bary-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062788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</a:p>
        </p:txBody>
      </p:sp>
    </p:spTree>
    <p:extLst>
      <p:ext uri="{BB962C8B-B14F-4D97-AF65-F5344CB8AC3E}">
        <p14:creationId xmlns:p14="http://schemas.microsoft.com/office/powerpoint/2010/main" val="2350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2D Integral-Ansatz: Genauigkeit bei 30°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290" name="Picture 2" descr="E:\hsr\FS13\BA\magic-whiteboard\Dokumentation\Statistiken\Genauigkeit\foundpoints-integral-bary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82"/>
            <a:ext cx="7062788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</a:p>
        </p:txBody>
      </p:sp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Linear: Genauigkeit bei 30° - Linearer Ansatz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314" name="Picture 2" descr="E:\hsr\FS13\BA\magic-whiteboard\Dokumentation\Statistiken\Genauigkeit\foundpoints-linear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7056784" cy="38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7355160" cy="397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Interpolation über Mittelwerte</a:t>
            </a:r>
            <a:endParaRPr lang="de-CH" dirty="0"/>
          </a:p>
          <a:p>
            <a:pPr lvl="1"/>
            <a:r>
              <a:rPr lang="de-CH" dirty="0" smtClean="0"/>
              <a:t>ohne</a:t>
            </a:r>
          </a:p>
          <a:p>
            <a:pPr lvl="1"/>
            <a:r>
              <a:rPr lang="de-CH" dirty="0" smtClean="0"/>
              <a:t>3</a:t>
            </a:r>
          </a:p>
          <a:p>
            <a:pPr lvl="1"/>
            <a:r>
              <a:rPr lang="de-CH" dirty="0"/>
              <a:t>6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54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b="0" dirty="0" smtClean="0"/>
              <a:t>Vision:</a:t>
            </a:r>
          </a:p>
          <a:p>
            <a:pPr marL="264563" indent="0">
              <a:buNone/>
            </a:pPr>
            <a:r>
              <a:rPr lang="de-CH" b="0" dirty="0" smtClean="0"/>
              <a:t>«Entwicklung eines günstigen mobilen Whiteboards, das ohne oder mit wenig Zusatzhardware bedient werden kann.»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56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Touch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9" name="Picture 3" descr="E:\hsr\FS13\BA\magic-whiteboard\Dokumentation\Bilder\Ausblick\Planar-Matrix-Touch-video-w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45" y="879221"/>
            <a:ext cx="6208779" cy="51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Fazit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Diskussion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6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614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07375" cy="2592288"/>
          </a:xfrm>
        </p:spPr>
        <p:txBody>
          <a:bodyPr/>
          <a:lstStyle/>
          <a:p>
            <a:pPr marL="264563" indent="0">
              <a:buNone/>
            </a:pPr>
            <a:r>
              <a:rPr lang="de-CH" b="0" dirty="0" smtClean="0"/>
              <a:t>Besten Dank für die Aufmerksamkeit.</a:t>
            </a:r>
          </a:p>
          <a:p>
            <a:pPr marL="264563" indent="0">
              <a:buNone/>
            </a:pPr>
            <a:r>
              <a:rPr lang="de-CH" b="0" dirty="0" smtClean="0"/>
              <a:t>Gerne beantworten wir nun Ihre Fragen.</a:t>
            </a:r>
            <a:endParaRPr lang="de-CH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90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Kritische Beispielfragen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Wie haben wir uns auf den hellsten Punkt festgelegt? </a:t>
            </a:r>
            <a:r>
              <a:rPr lang="de-CH" dirty="0" err="1" smtClean="0"/>
              <a:t>Patternmatching</a:t>
            </a:r>
            <a:r>
              <a:rPr lang="de-CH" dirty="0" smtClean="0"/>
              <a:t> oder Farbe wären Varianten gewesen.</a:t>
            </a:r>
          </a:p>
          <a:p>
            <a:r>
              <a:rPr lang="de-CH" dirty="0" smtClean="0"/>
              <a:t>Wieso ist es schwierig, vorauszusagen, wie die Kamera auf Helligkeitsunterschiede reagiert?</a:t>
            </a:r>
          </a:p>
          <a:p>
            <a:r>
              <a:rPr lang="de-CH" dirty="0" smtClean="0"/>
              <a:t>Welchen Einfluss hat die Trapezkorrektur auf die Genauigkeit der Interpolation</a:t>
            </a:r>
          </a:p>
          <a:p>
            <a:r>
              <a:rPr lang="de-CH" dirty="0" smtClean="0"/>
              <a:t>Was wird beim Integralansatz wie integriert?</a:t>
            </a:r>
          </a:p>
          <a:p>
            <a:r>
              <a:rPr lang="de-CH" dirty="0" smtClean="0"/>
              <a:t>Könnten Sie kurz die baryzentrischen Koordinaten erläutern?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096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84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 Typ Vergleich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7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/>
              <a:t>Folien mit Bild und Tabelle</a:t>
            </a:r>
          </a:p>
          <a:p>
            <a:r>
              <a:rPr lang="de-CH" dirty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Virtuelles Whiteboard</a:t>
            </a:r>
          </a:p>
          <a:p>
            <a:pPr lvl="1"/>
            <a:r>
              <a:rPr lang="de-CH" dirty="0" smtClean="0"/>
              <a:t>Günstig</a:t>
            </a:r>
          </a:p>
          <a:p>
            <a:pPr lvl="1"/>
            <a:r>
              <a:rPr lang="de-CH" dirty="0" smtClean="0"/>
              <a:t>Mobil</a:t>
            </a:r>
          </a:p>
          <a:p>
            <a:pPr lvl="1"/>
            <a:r>
              <a:rPr lang="de-CH" dirty="0" smtClean="0"/>
              <a:t>Benutzbar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RomanHerzogAutogram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66813"/>
            <a:ext cx="4212258" cy="315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mit 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4294967295"/>
          </p:nvPr>
        </p:nvSpPr>
        <p:spPr>
          <a:xfrm>
            <a:off x="457200" y="1178140"/>
            <a:ext cx="4038600" cy="4840695"/>
          </a:xfrm>
        </p:spPr>
        <p:txBody>
          <a:bodyPr/>
          <a:lstStyle/>
          <a:p>
            <a:pPr marL="264563" indent="0">
              <a:buNone/>
            </a:pPr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r="21640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651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oben Bild unten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8216371" cy="2268000"/>
          </a:xfrm>
        </p:spPr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8324"/>
          <a:stretch>
            <a:fillRect/>
          </a:stretch>
        </p:blipFill>
        <p:spPr>
          <a:xfrm>
            <a:off x="839788" y="3698238"/>
            <a:ext cx="7843837" cy="2268000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88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Tabelle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0418977"/>
              </p:ext>
            </p:extLst>
          </p:nvPr>
        </p:nvGraphicFramePr>
        <p:xfrm>
          <a:off x="811416" y="1166813"/>
          <a:ext cx="741605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29"/>
                <a:gridCol w="3708029"/>
              </a:tblGrid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72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 mit Tabelle 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0893629"/>
              </p:ext>
            </p:extLst>
          </p:nvPr>
        </p:nvGraphicFramePr>
        <p:xfrm>
          <a:off x="827584" y="1268760"/>
          <a:ext cx="7856040" cy="172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010"/>
                <a:gridCol w="1964010"/>
                <a:gridCol w="1964010"/>
                <a:gridCol w="1964010"/>
              </a:tblGrid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1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nur Titel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2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/>
              <a:t>Folien mit Diagrammen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12296"/>
              </p:ext>
            </p:extLst>
          </p:nvPr>
        </p:nvGraphicFramePr>
        <p:xfrm>
          <a:off x="756000" y="1167185"/>
          <a:ext cx="7920000" cy="460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38260"/>
              </p:ext>
            </p:extLst>
          </p:nvPr>
        </p:nvGraphicFramePr>
        <p:xfrm>
          <a:off x="468313" y="1123200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7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25786"/>
              </p:ext>
            </p:extLst>
          </p:nvPr>
        </p:nvGraphicFramePr>
        <p:xfrm>
          <a:off x="756000" y="1166400"/>
          <a:ext cx="7920000" cy="46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2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1978"/>
              </p:ext>
            </p:extLst>
          </p:nvPr>
        </p:nvGraphicFramePr>
        <p:xfrm>
          <a:off x="468313" y="1124744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36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Analyse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Aufbau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Bildanalyse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Entscheidungen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 smtClean="0"/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Folien einfügen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51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276350"/>
            <a:ext cx="2632118" cy="3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54877" y="1276351"/>
            <a:ext cx="4920811" cy="4714874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 smtClean="0"/>
              <a:t>Weitere Folien einfügen:</a:t>
            </a:r>
          </a:p>
          <a:p>
            <a:endParaRPr lang="de-CH" b="0" dirty="0" smtClean="0"/>
          </a:p>
          <a:p>
            <a:pPr marL="264563" indent="0">
              <a:buNone/>
            </a:pPr>
            <a:r>
              <a:rPr lang="de-CH" b="0" dirty="0" smtClean="0"/>
              <a:t>Start-Leiste -&gt; Neue Folie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5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52</a:t>
            </a:fld>
            <a:endParaRPr lang="de-CH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Rechteck 5"/>
          <p:cNvSpPr/>
          <p:nvPr/>
        </p:nvSpPr>
        <p:spPr>
          <a:xfrm>
            <a:off x="823376" y="1268760"/>
            <a:ext cx="1368152" cy="864096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Blau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758084" y="1268760"/>
            <a:ext cx="1368152" cy="864096"/>
          </a:xfrm>
          <a:prstGeom prst="rect">
            <a:avLst/>
          </a:prstGeom>
          <a:solidFill>
            <a:srgbClr val="6E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Hematite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692792" y="1268760"/>
            <a:ext cx="1368152" cy="864096"/>
          </a:xfrm>
          <a:prstGeom prst="rect">
            <a:avLst/>
          </a:prstGeom>
          <a:solidFill>
            <a:srgbClr val="54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Lake Green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6627499" y="1268760"/>
            <a:ext cx="1368152" cy="864096"/>
          </a:xfrm>
          <a:prstGeom prst="rect">
            <a:avLst/>
          </a:prstGeom>
          <a:solidFill>
            <a:srgbClr val="7B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Reed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823376" y="3217800"/>
            <a:ext cx="1368152" cy="864096"/>
          </a:xfrm>
          <a:prstGeom prst="rect">
            <a:avLst/>
          </a:prstGeom>
          <a:solidFill>
            <a:srgbClr val="00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Petrol</a:t>
            </a:r>
            <a:endParaRPr lang="de-CH" dirty="0"/>
          </a:p>
        </p:txBody>
      </p:sp>
      <p:sp>
        <p:nvSpPr>
          <p:cNvPr id="21" name="Rechteck 20"/>
          <p:cNvSpPr/>
          <p:nvPr/>
        </p:nvSpPr>
        <p:spPr>
          <a:xfrm>
            <a:off x="2758084" y="3217800"/>
            <a:ext cx="1368152" cy="864096"/>
          </a:xfrm>
          <a:prstGeom prst="rect">
            <a:avLst/>
          </a:prstGeom>
          <a:solidFill>
            <a:srgbClr val="BAB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Basswood</a:t>
            </a:r>
            <a:endParaRPr lang="de-CH" dirty="0"/>
          </a:p>
        </p:txBody>
      </p:sp>
      <p:sp>
        <p:nvSpPr>
          <p:cNvPr id="24" name="Rechteck 23"/>
          <p:cNvSpPr/>
          <p:nvPr/>
        </p:nvSpPr>
        <p:spPr>
          <a:xfrm>
            <a:off x="4692792" y="3217800"/>
            <a:ext cx="1368152" cy="864096"/>
          </a:xfrm>
          <a:prstGeom prst="rect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Grau</a:t>
            </a:r>
            <a:endParaRPr lang="de-CH" dirty="0"/>
          </a:p>
        </p:txBody>
      </p:sp>
      <p:sp>
        <p:nvSpPr>
          <p:cNvPr id="26" name="TextBox 25"/>
          <p:cNvSpPr txBox="1"/>
          <p:nvPr/>
        </p:nvSpPr>
        <p:spPr>
          <a:xfrm>
            <a:off x="448088" y="5156482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738">
              <a:spcBef>
                <a:spcPct val="20000"/>
              </a:spcBef>
              <a:spcAft>
                <a:spcPts val="2000"/>
              </a:spcAft>
              <a:buClr>
                <a:srgbClr val="3F6DA6"/>
              </a:buClr>
            </a:pPr>
            <a:r>
              <a:rPr lang="de-CH" sz="1700" dirty="0" smtClean="0">
                <a:solidFill>
                  <a:prstClr val="black"/>
                </a:solidFill>
              </a:rPr>
              <a:t>Weitere Farbabstufungen finden Sie im Corporate-Design-Handbuch auf dem HSR Intranet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27499" y="3243262"/>
            <a:ext cx="1368152" cy="864096"/>
          </a:xfrm>
          <a:prstGeom prst="rect">
            <a:avLst/>
          </a:prstGeom>
          <a:solidFill>
            <a:srgbClr val="1A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Schwarz</a:t>
            </a:r>
            <a:endParaRPr lang="de-CH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467544" y="2132856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R:	000	R:	110	R:	084	R:	123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G: 101	G:	028	G:	140	G:	105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B:	163	B:	080	B:	134	B:	081</a:t>
            </a:r>
            <a:endParaRPr lang="de-CH" sz="1500" b="0" dirty="0"/>
          </a:p>
        </p:txBody>
      </p:sp>
      <p:sp>
        <p:nvSpPr>
          <p:cNvPr id="29" name="Inhaltsplatzhalter 2"/>
          <p:cNvSpPr txBox="1">
            <a:spLocks/>
          </p:cNvSpPr>
          <p:nvPr/>
        </p:nvSpPr>
        <p:spPr>
          <a:xfrm>
            <a:off x="467544" y="4077072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R:	000	R:	186	R:	198	R:	026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G: 115	G:	189	G:	199	G:	023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B:	141	B:	093	B:	200	B:	027</a:t>
            </a:r>
            <a:endParaRPr lang="de-CH" sz="1500" b="0" dirty="0"/>
          </a:p>
        </p:txBody>
      </p: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11" name="Gerade Verbindung mit Pfeil 10"/>
          <p:cNvCxnSpPr/>
          <p:nvPr/>
        </p:nvCxnSpPr>
        <p:spPr>
          <a:xfrm flipH="1" flipV="1">
            <a:off x="3697249" y="2245503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3697249" y="4149079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2845" y="2780858"/>
            <a:ext cx="709155" cy="216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0800000" flipV="1">
            <a:off x="3697252" y="3356991"/>
            <a:ext cx="874749" cy="43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/>
          <p:cNvSpPr/>
          <p:nvPr/>
        </p:nvSpPr>
        <p:spPr>
          <a:xfrm>
            <a:off x="3605932" y="2420888"/>
            <a:ext cx="31799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9"/>
          <a:stretch/>
        </p:blipFill>
        <p:spPr bwMode="auto">
          <a:xfrm>
            <a:off x="1330943" y="1552840"/>
            <a:ext cx="2266305" cy="303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4644008" y="1916832"/>
            <a:ext cx="3384376" cy="3240360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3000"/>
              </a:spcAft>
              <a:buNone/>
            </a:pPr>
            <a:r>
              <a:rPr lang="de-CH" b="0" dirty="0"/>
              <a:t>Diese Farben dürfen Sie in </a:t>
            </a:r>
            <a:r>
              <a:rPr lang="de-CH" b="0" dirty="0" smtClean="0"/>
              <a:t>Präsentationen verwenden</a:t>
            </a:r>
          </a:p>
          <a:p>
            <a:pPr marL="264563" indent="0">
              <a:buNone/>
            </a:pPr>
            <a:r>
              <a:rPr lang="de-CH" b="0" dirty="0" smtClean="0"/>
              <a:t>Diese </a:t>
            </a:r>
            <a:r>
              <a:rPr lang="de-CH" b="0" dirty="0"/>
              <a:t>Farben bitte nicht </a:t>
            </a:r>
            <a:r>
              <a:rPr lang="de-CH" b="0" dirty="0" smtClean="0"/>
              <a:t>verwenden</a:t>
            </a:r>
          </a:p>
          <a:p>
            <a:pPr marL="264563" indent="0">
              <a:buNone/>
            </a:pPr>
            <a:r>
              <a:rPr lang="de-CH" b="0" dirty="0"/>
              <a:t>Diese Farben dürfen Sie in Präsentationen verwenden; es sind Abstufungen der Designfarben oben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endParaRPr lang="de-CH" b="0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68313" y="5229199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313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</a:p>
          <a:p>
            <a:pPr lvl="1"/>
            <a:r>
              <a:rPr lang="de-CH" dirty="0" smtClean="0"/>
              <a:t>Laptop</a:t>
            </a:r>
          </a:p>
          <a:p>
            <a:pPr lvl="1"/>
            <a:r>
              <a:rPr lang="de-CH" dirty="0" err="1" smtClean="0"/>
              <a:t>Beamer</a:t>
            </a:r>
            <a:endParaRPr lang="de-CH" dirty="0" smtClean="0"/>
          </a:p>
          <a:p>
            <a:pPr lvl="1"/>
            <a:r>
              <a:rPr lang="de-CH" dirty="0" smtClean="0"/>
              <a:t>Stift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IMGP0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-34704"/>
          <a:stretch/>
        </p:blipFill>
        <p:spPr bwMode="auto">
          <a:xfrm>
            <a:off x="830954" y="2780928"/>
            <a:ext cx="7488832" cy="4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</a:p>
          <a:p>
            <a:pPr lvl="1"/>
            <a:r>
              <a:rPr lang="de-CH" dirty="0" smtClean="0"/>
              <a:t>Abfilmen</a:t>
            </a:r>
          </a:p>
          <a:p>
            <a:pPr lvl="1"/>
            <a:r>
              <a:rPr lang="de-CH" dirty="0" smtClean="0"/>
              <a:t>Messen</a:t>
            </a:r>
          </a:p>
          <a:p>
            <a:pPr lvl="1"/>
            <a:r>
              <a:rPr lang="de-CH" dirty="0" smtClean="0"/>
              <a:t>Projizieren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Aufbau\wireframe-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66813"/>
            <a:ext cx="5139352" cy="46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</a:t>
            </a:r>
            <a:r>
              <a:rPr lang="de-CH" dirty="0" err="1" smtClean="0"/>
              <a:t>Beamerbild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Camera\Transformation\beamer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98634" cy="5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Kamerabild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E:\hsr\FS13\BA\magic-whiteboard\Dokumentation\Bilder\Camera\Transformation\camera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54713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R_Vorlage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HSR_Vorlage</Template>
  <TotalTime>0</TotalTime>
  <Words>1099</Words>
  <Application>Microsoft Office PowerPoint</Application>
  <PresentationFormat>Bildschirmpräsentation (4:3)</PresentationFormat>
  <Paragraphs>392</Paragraphs>
  <Slides>54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55" baseType="lpstr">
      <vt:lpstr>HSR_Vorlage</vt:lpstr>
      <vt:lpstr>Presentation Writer </vt:lpstr>
      <vt:lpstr>Inhaltsverzeichnis</vt:lpstr>
      <vt:lpstr>Aufgabe</vt:lpstr>
      <vt:lpstr>Aufgabe</vt:lpstr>
      <vt:lpstr>Inhaltsverzeichnis</vt:lpstr>
      <vt:lpstr>Analyse | Aufbau </vt:lpstr>
      <vt:lpstr>Analyse | Aufbau </vt:lpstr>
      <vt:lpstr>Analyse | Beamerbild</vt:lpstr>
      <vt:lpstr>Analyse | Kamerabild</vt:lpstr>
      <vt:lpstr>Analyse | Rücktransformation</vt:lpstr>
      <vt:lpstr>Analyse | End of Elaboration</vt:lpstr>
      <vt:lpstr>Inhaltsverzeichnis</vt:lpstr>
      <vt:lpstr>Lösungsansätze | Ablauf</vt:lpstr>
      <vt:lpstr>Lösungsansätze | Kalibrierung</vt:lpstr>
      <vt:lpstr>Lösungsansätze | Kalibrierung</vt:lpstr>
      <vt:lpstr>Lösungsansätze | Kalibrierung | Referenzpunkte</vt:lpstr>
      <vt:lpstr>Lösungsansätze | Kalibrierung | Koordinaten</vt:lpstr>
      <vt:lpstr>Lösungsansätze | Kalibrierung</vt:lpstr>
      <vt:lpstr>Lösungsansätze | Kalibrierung</vt:lpstr>
      <vt:lpstr>Lösungsansätze | Kalibrierung</vt:lpstr>
      <vt:lpstr>Lösungsansätze | Stift finden</vt:lpstr>
      <vt:lpstr>Lösungsansätze | Stift finden</vt:lpstr>
      <vt:lpstr>Software</vt:lpstr>
      <vt:lpstr>PowerPoint-Präsentation</vt:lpstr>
      <vt:lpstr>Inhaltsverzeichnis</vt:lpstr>
      <vt:lpstr>Ergebnis | Messungen</vt:lpstr>
      <vt:lpstr>Ergebnis | Messungen</vt:lpstr>
      <vt:lpstr>Ergebnis | Messungen</vt:lpstr>
      <vt:lpstr>Ergebnis</vt:lpstr>
      <vt:lpstr>Inhaltsverzeichnis</vt:lpstr>
      <vt:lpstr>Potential</vt:lpstr>
      <vt:lpstr>Inhaltsverzeichnis</vt:lpstr>
      <vt:lpstr>Fazit</vt:lpstr>
      <vt:lpstr>Diskussion</vt:lpstr>
      <vt:lpstr>Kritische Beispielfragen</vt:lpstr>
      <vt:lpstr>PowerPoint-Präsentation</vt:lpstr>
      <vt:lpstr>Folie mit zwei Spalten</vt:lpstr>
      <vt:lpstr>Folie mit zwei Spalten Typ Vergleich</vt:lpstr>
      <vt:lpstr>Inhaltsverzeichnis</vt:lpstr>
      <vt:lpstr>Folie Text mit Bild</vt:lpstr>
      <vt:lpstr>Folie Text oben Bild unten</vt:lpstr>
      <vt:lpstr>Folie mit Tabelle</vt:lpstr>
      <vt:lpstr>Folie mit Tabelle </vt:lpstr>
      <vt:lpstr>Folie nur Titel</vt:lpstr>
      <vt:lpstr>Inhaltsverzeichnis</vt:lpstr>
      <vt:lpstr>Beispiel Säulendiagramm</vt:lpstr>
      <vt:lpstr>Beispiel Kreisdiagramm</vt:lpstr>
      <vt:lpstr>Beispiel Säulendiagramm mit anderen Farben</vt:lpstr>
      <vt:lpstr>Beispiel Kreisdiagramm mit anderen Farben</vt:lpstr>
      <vt:lpstr>Inhaltsverzeichnis</vt:lpstr>
      <vt:lpstr>Folien einfügen</vt:lpstr>
      <vt:lpstr>HSR Hausfarben</vt:lpstr>
      <vt:lpstr>Farben verwenden</vt:lpstr>
      <vt:lpstr>Fusszeile ändern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Writer</dc:title>
  <dc:creator>Josua Schmid</dc:creator>
  <cp:lastModifiedBy>Josua Schmid</cp:lastModifiedBy>
  <cp:revision>53</cp:revision>
  <cp:lastPrinted>2010-12-20T15:36:07Z</cp:lastPrinted>
  <dcterms:created xsi:type="dcterms:W3CDTF">2013-08-12T14:11:10Z</dcterms:created>
  <dcterms:modified xsi:type="dcterms:W3CDTF">2013-08-15T08:29:19Z</dcterms:modified>
</cp:coreProperties>
</file>